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6"/>
  </p:handoutMasterIdLst>
  <p:sldIdLst>
    <p:sldId id="256" r:id="rId2"/>
    <p:sldId id="268" r:id="rId3"/>
    <p:sldId id="270" r:id="rId4"/>
    <p:sldId id="269" r:id="rId5"/>
    <p:sldId id="258" r:id="rId6"/>
    <p:sldId id="260" r:id="rId7"/>
    <p:sldId id="259" r:id="rId8"/>
    <p:sldId id="266" r:id="rId9"/>
    <p:sldId id="271" r:id="rId10"/>
    <p:sldId id="272" r:id="rId11"/>
    <p:sldId id="273" r:id="rId12"/>
    <p:sldId id="274" r:id="rId13"/>
    <p:sldId id="276" r:id="rId14"/>
    <p:sldId id="275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1pPr>
    <a:lvl2pPr marL="4572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2pPr>
    <a:lvl3pPr marL="9144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3pPr>
    <a:lvl4pPr marL="13716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4pPr>
    <a:lvl5pPr marL="18288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FFFF"/>
    <a:srgbClr val="000000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566" autoAdjust="0"/>
  </p:normalViewPr>
  <p:slideViewPr>
    <p:cSldViewPr>
      <p:cViewPr>
        <p:scale>
          <a:sx n="66" d="100"/>
          <a:sy n="66" d="100"/>
        </p:scale>
        <p:origin x="-129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A6F7D9D-76F8-4887-8076-EF16FCDCFE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800">
                <a:latin typeface="굴림" pitchFamily="50" charset="-127"/>
                <a:ea typeface="굴림" pitchFamily="50" charset="-127"/>
              </a:rPr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AAAC0-D9BF-4352-AE82-08C1CDCF9D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00008-7499-4358-A86D-BC7A9BF06D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3E9D8-224E-4F32-830F-800C853AEC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19A39-615E-439B-90DC-FA31851B84C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EDE84-3C9D-4DF2-A0E6-09F58C0D716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C8FC0-6848-4446-83A7-D2E3B53AE3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6193D-2638-4141-A428-D19BA29F17D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5B8DC-ACE6-4ABF-B632-4C56CDE78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8C767-BA98-4072-A295-64220ED0C2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BEFA5-030A-4E75-9C6E-8BCE33A15E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A98E4-3B7A-46A3-B24B-07ADD4EC5D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fld id="{711C4552-B4DA-4BA4-9AEF-E589E37ECD0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4857750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500063" y="928688"/>
            <a:ext cx="821531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기업의 개념</a:t>
            </a:r>
          </a:p>
          <a:p>
            <a:r>
              <a:rPr lang="ko-KR" altLang="en-US" sz="2000"/>
              <a:t>   </a:t>
            </a:r>
            <a:r>
              <a:rPr lang="en-US" altLang="ko-KR" sz="2000"/>
              <a:t>1. </a:t>
            </a:r>
            <a:r>
              <a:rPr lang="ko-KR" altLang="en-US" sz="2000"/>
              <a:t>생산 </a:t>
            </a:r>
            <a:r>
              <a:rPr lang="en-US" altLang="ko-KR" sz="2000">
                <a:latin typeface="Arial" charset="0"/>
              </a:rPr>
              <a:t>•</a:t>
            </a:r>
            <a:r>
              <a:rPr lang="en-US" altLang="ko-KR" sz="2000"/>
              <a:t> </a:t>
            </a:r>
            <a:r>
              <a:rPr lang="ko-KR" altLang="en-US" sz="2000"/>
              <a:t>공급행위를 담당하는 경제주체</a:t>
            </a:r>
          </a:p>
          <a:p>
            <a:r>
              <a:rPr lang="ko-KR" altLang="en-US" sz="2000"/>
              <a:t>   </a:t>
            </a:r>
            <a:r>
              <a:rPr lang="en-US" altLang="ko-KR" sz="2000"/>
              <a:t>2. </a:t>
            </a:r>
            <a:r>
              <a:rPr lang="ko-KR" altLang="en-US" sz="2000"/>
              <a:t>기업의 기능</a:t>
            </a:r>
            <a:r>
              <a:rPr lang="en-US" altLang="ko-KR" sz="2000"/>
              <a:t> </a:t>
            </a:r>
          </a:p>
          <a:p>
            <a:r>
              <a:rPr lang="ko-KR" altLang="en-US" sz="2000"/>
              <a:t>     ○ 생산 기능 </a:t>
            </a:r>
            <a:r>
              <a:rPr lang="en-US" altLang="ko-KR" sz="2000"/>
              <a:t>: </a:t>
            </a:r>
            <a:r>
              <a:rPr lang="ko-KR" altLang="en-US" sz="2000"/>
              <a:t>이윤창출을 위한 생산활동</a:t>
            </a:r>
            <a:endParaRPr lang="en-US" altLang="ko-KR" sz="2000"/>
          </a:p>
          <a:p>
            <a:r>
              <a:rPr lang="en-US" altLang="ko-KR" sz="2000"/>
              <a:t>       </a:t>
            </a:r>
            <a:r>
              <a:rPr lang="ko-KR" altLang="en-US" sz="2000"/>
              <a:t>  손익계산서 </a:t>
            </a:r>
            <a:r>
              <a:rPr lang="en-US" altLang="ko-KR" sz="2000"/>
              <a:t>(flow , </a:t>
            </a:r>
            <a:r>
              <a:rPr lang="ko-KR" altLang="en-US" sz="2000"/>
              <a:t>유량</a:t>
            </a:r>
            <a:r>
              <a:rPr lang="en-US" altLang="ko-KR" sz="2000"/>
              <a:t>, </a:t>
            </a:r>
            <a:r>
              <a:rPr lang="ko-KR" altLang="en-US" sz="2000"/>
              <a:t>일정기간에 측정</a:t>
            </a:r>
            <a:r>
              <a:rPr lang="en-US" altLang="ko-KR" sz="2000"/>
              <a:t>)</a:t>
            </a:r>
            <a:r>
              <a:rPr lang="ko-KR" altLang="en-US" sz="2000"/>
              <a:t>에 그 실적 발표</a:t>
            </a:r>
          </a:p>
          <a:p>
            <a:r>
              <a:rPr lang="ko-KR" altLang="en-US" sz="2000"/>
              <a:t>     ○ 소유 기능 </a:t>
            </a:r>
            <a:r>
              <a:rPr lang="en-US" altLang="ko-KR" sz="2000"/>
              <a:t>: </a:t>
            </a:r>
            <a:r>
              <a:rPr lang="ko-KR" altLang="en-US" sz="2000"/>
              <a:t>기업가치 증대를 위한 기업유지활동</a:t>
            </a:r>
            <a:endParaRPr lang="en-US" altLang="ko-KR" sz="2000"/>
          </a:p>
          <a:p>
            <a:r>
              <a:rPr lang="ko-KR" altLang="en-US" sz="2000"/>
              <a:t>         대차대조표 </a:t>
            </a:r>
            <a:r>
              <a:rPr lang="en-US" altLang="ko-KR" sz="2000"/>
              <a:t>(stock, </a:t>
            </a:r>
            <a:r>
              <a:rPr lang="ko-KR" altLang="en-US" sz="2000"/>
              <a:t>저량</a:t>
            </a:r>
            <a:r>
              <a:rPr lang="en-US" altLang="ko-KR" sz="2000"/>
              <a:t>, </a:t>
            </a:r>
            <a:r>
              <a:rPr lang="ko-KR" altLang="en-US" sz="2000"/>
              <a:t>한 시점에 측정</a:t>
            </a:r>
            <a:r>
              <a:rPr lang="en-US" altLang="ko-KR" sz="2000"/>
              <a:t>)</a:t>
            </a:r>
            <a:r>
              <a:rPr lang="ko-KR" altLang="en-US" sz="2000"/>
              <a:t>에 그 실적 발표</a:t>
            </a:r>
          </a:p>
          <a:p>
            <a:r>
              <a:rPr lang="ko-KR" altLang="en-US" sz="2000"/>
              <a:t>   </a:t>
            </a:r>
            <a:r>
              <a:rPr lang="en-US" altLang="ko-KR" sz="2000"/>
              <a:t>3. </a:t>
            </a:r>
            <a:r>
              <a:rPr lang="ko-KR" altLang="en-US" sz="2000"/>
              <a:t>이윤 </a:t>
            </a:r>
            <a:r>
              <a:rPr lang="en-US" altLang="ko-KR" sz="2000"/>
              <a:t>= </a:t>
            </a:r>
            <a:r>
              <a:rPr lang="ko-KR" altLang="en-US" sz="2000"/>
              <a:t>총수입 </a:t>
            </a:r>
            <a:r>
              <a:rPr lang="en-US" altLang="ko-KR" sz="2000"/>
              <a:t>- </a:t>
            </a:r>
            <a:r>
              <a:rPr lang="ko-KR" altLang="en-US" sz="2000"/>
              <a:t>총비용</a:t>
            </a:r>
            <a:r>
              <a:rPr lang="ko-KR" altLang="en-US" sz="2000">
                <a:latin typeface="굴림" pitchFamily="50" charset="-127"/>
                <a:ea typeface="굴림" pitchFamily="50" charset="-127"/>
              </a:rPr>
              <a:t> </a:t>
            </a:r>
          </a:p>
          <a:p>
            <a:r>
              <a:rPr lang="ko-KR" altLang="en-US" sz="2000">
                <a:latin typeface="굴림" pitchFamily="50" charset="-127"/>
                <a:ea typeface="굴림" pitchFamily="50" charset="-127"/>
              </a:rPr>
              <a:t>   </a:t>
            </a:r>
            <a:r>
              <a:rPr lang="en-US" altLang="ko-KR" sz="2000"/>
              <a:t>4. </a:t>
            </a:r>
            <a:r>
              <a:rPr lang="ko-KR" altLang="en-US" sz="2000"/>
              <a:t>기업의 목적</a:t>
            </a:r>
          </a:p>
          <a:p>
            <a:r>
              <a:rPr lang="ko-KR" altLang="en-US" sz="2000"/>
              <a:t>      ○ 이윤극대화 </a:t>
            </a:r>
            <a:r>
              <a:rPr lang="en-US" altLang="ko-KR" sz="2000"/>
              <a:t>: </a:t>
            </a:r>
            <a:r>
              <a:rPr lang="ko-KR" altLang="en-US" sz="2000"/>
              <a:t>효율성향상</a:t>
            </a:r>
            <a:r>
              <a:rPr lang="en-US" altLang="ko-KR" sz="2000"/>
              <a:t>(</a:t>
            </a:r>
            <a:r>
              <a:rPr lang="ko-KR" altLang="en-US" sz="2000"/>
              <a:t>생산비 인하</a:t>
            </a:r>
            <a:r>
              <a:rPr lang="en-US" altLang="ko-KR" sz="2000"/>
              <a:t>), </a:t>
            </a:r>
            <a:r>
              <a:rPr lang="ko-KR" altLang="en-US" sz="2000"/>
              <a:t>독점력 행사 </a:t>
            </a:r>
            <a:endParaRPr lang="en-US" altLang="ko-KR" sz="2000"/>
          </a:p>
          <a:p>
            <a:r>
              <a:rPr lang="en-US" altLang="ko-KR" sz="2000"/>
              <a:t>                           (</a:t>
            </a:r>
            <a:r>
              <a:rPr lang="ko-KR" altLang="en-US" sz="2000"/>
              <a:t>가격인상</a:t>
            </a:r>
            <a:r>
              <a:rPr lang="en-US" altLang="ko-KR" sz="2000"/>
              <a:t>, </a:t>
            </a:r>
            <a:r>
              <a:rPr lang="ko-KR" altLang="en-US" sz="2000"/>
              <a:t>총수입증대</a:t>
            </a:r>
            <a:r>
              <a:rPr lang="en-US" altLang="ko-KR" sz="2000"/>
              <a:t>)</a:t>
            </a:r>
            <a:endParaRPr lang="ko-KR" altLang="en-US" sz="2000"/>
          </a:p>
          <a:p>
            <a:r>
              <a:rPr lang="ko-KR" altLang="en-US" sz="2000"/>
              <a:t>  </a:t>
            </a:r>
            <a:r>
              <a:rPr lang="en-US" altLang="ko-KR" sz="2000"/>
              <a:t> 5. </a:t>
            </a:r>
            <a:r>
              <a:rPr lang="ko-KR" altLang="en-US" sz="2000"/>
              <a:t>기업의 이해관계자 </a:t>
            </a:r>
            <a:r>
              <a:rPr lang="en-US" altLang="ko-KR" sz="2000"/>
              <a:t>: </a:t>
            </a:r>
            <a:r>
              <a:rPr lang="ko-KR" altLang="en-US" sz="2000"/>
              <a:t>주주</a:t>
            </a:r>
            <a:r>
              <a:rPr lang="en-US" altLang="ko-KR" sz="2000"/>
              <a:t>(</a:t>
            </a:r>
            <a:r>
              <a:rPr lang="ko-KR" altLang="en-US" sz="2000"/>
              <a:t>배당</a:t>
            </a:r>
            <a:r>
              <a:rPr lang="en-US" altLang="ko-KR" sz="2000"/>
              <a:t>), </a:t>
            </a:r>
            <a:r>
              <a:rPr lang="ko-KR" altLang="en-US" sz="2000"/>
              <a:t>종업원</a:t>
            </a:r>
            <a:r>
              <a:rPr lang="en-US" altLang="ko-KR" sz="2000"/>
              <a:t>(</a:t>
            </a:r>
            <a:r>
              <a:rPr lang="ko-KR" altLang="en-US" sz="2000"/>
              <a:t>임금</a:t>
            </a:r>
            <a:r>
              <a:rPr lang="en-US" altLang="ko-KR" sz="2000"/>
              <a:t>)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7956550" y="60928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229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27988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642938" y="1071563"/>
            <a:ext cx="7858125" cy="4949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pic>
        <p:nvPicPr>
          <p:cNvPr id="9" name="그림 8" descr="표 2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700808"/>
            <a:ext cx="6624736" cy="3744416"/>
          </a:xfrm>
          <a:prstGeom prst="rect">
            <a:avLst/>
          </a:prstGeom>
          <a:ln w="9525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3315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642938" y="1071563"/>
            <a:ext cx="7858125" cy="51657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8101013" y="63087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표 2-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340768"/>
            <a:ext cx="7056784" cy="460851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433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684213" y="1052513"/>
            <a:ext cx="7775575" cy="51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27988" y="63087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2-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196752"/>
            <a:ext cx="5832648" cy="4896544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15363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714375" y="1285875"/>
            <a:ext cx="7715250" cy="4786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143875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2-4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204864"/>
            <a:ext cx="6408712" cy="273630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638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5643563"/>
            <a:ext cx="8001000" cy="85725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경쟁일 때는 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c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이고 기업의 생산량이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c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이지만 독점 때문에 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2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으로 상승되고 생산량이 </a:t>
            </a:r>
            <a:r>
              <a:rPr lang="en-US" altLang="ko-KR" sz="1400" b="1" dirty="0" err="1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200" b="1" dirty="0" err="1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으로 줄어들어 면적 </a:t>
            </a:r>
            <a:r>
              <a:rPr lang="en-US" altLang="ko-KR" sz="1400" b="1" dirty="0">
                <a:solidFill>
                  <a:srgbClr val="00060C"/>
                </a:solidFill>
                <a:latin typeface="한컴돋움" pitchFamily="18" charset="2"/>
                <a:ea typeface="한컴돋움" pitchFamily="18" charset="2"/>
                <a:cs typeface="한컴돋움" pitchFamily="18" charset="2"/>
              </a:rPr>
              <a:t>ABC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독점의 상회적 비용이 발생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101013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611560" y="980728"/>
            <a:ext cx="7931274" cy="46085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1" name="그림 10" descr="산업02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196753"/>
            <a:ext cx="6120680" cy="4032448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1115616" y="1124744"/>
            <a:ext cx="3024336" cy="432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2-2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경쟁시장과 독점시장의 비교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99" name="Text Box 11"/>
          <p:cNvSpPr txBox="1">
            <a:spLocks noChangeArrowheads="1"/>
          </p:cNvSpPr>
          <p:nvPr/>
        </p:nvSpPr>
        <p:spPr bwMode="auto">
          <a:xfrm>
            <a:off x="4857750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4100" name="Text Box 12"/>
          <p:cNvSpPr txBox="1">
            <a:spLocks noChangeArrowheads="1"/>
          </p:cNvSpPr>
          <p:nvPr/>
        </p:nvSpPr>
        <p:spPr bwMode="auto">
          <a:xfrm>
            <a:off x="500063" y="928688"/>
            <a:ext cx="8215312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기업의 활동</a:t>
            </a:r>
          </a:p>
          <a:p>
            <a:r>
              <a:rPr lang="ko-KR" altLang="en-US" sz="1800"/>
              <a:t> </a:t>
            </a:r>
            <a:r>
              <a:rPr lang="en-US" altLang="ko-KR" sz="1800"/>
              <a:t>1. </a:t>
            </a:r>
            <a:r>
              <a:rPr lang="ko-KR" altLang="en-US" sz="1800"/>
              <a:t>경영자의 개인적 동기에 따라 이윤 이외의 목적 추구 </a:t>
            </a:r>
            <a:r>
              <a:rPr lang="en-US" altLang="ko-KR" sz="1800"/>
              <a:t>:</a:t>
            </a:r>
          </a:p>
          <a:p>
            <a:r>
              <a:rPr lang="en-US" altLang="ko-KR" sz="1800"/>
              <a:t>     </a:t>
            </a:r>
            <a:r>
              <a:rPr lang="ko-KR" altLang="en-US" sz="1800"/>
              <a:t>매출극대화</a:t>
            </a:r>
            <a:r>
              <a:rPr lang="en-US" altLang="ko-KR" sz="1800"/>
              <a:t>, </a:t>
            </a:r>
            <a:r>
              <a:rPr lang="ko-KR" altLang="en-US" sz="1800"/>
              <a:t>성장극대화</a:t>
            </a:r>
            <a:r>
              <a:rPr lang="en-US" altLang="ko-KR" sz="1800"/>
              <a:t>, </a:t>
            </a:r>
            <a:r>
              <a:rPr lang="ko-KR" altLang="en-US" sz="1800"/>
              <a:t>사회공헌활동</a:t>
            </a:r>
            <a:endParaRPr lang="en-US" altLang="ko-KR" sz="1800"/>
          </a:p>
          <a:p>
            <a:r>
              <a:rPr lang="ko-KR" altLang="en-US" sz="1800"/>
              <a:t> </a:t>
            </a:r>
            <a:r>
              <a:rPr lang="en-US" altLang="ko-KR" sz="1800"/>
              <a:t>2. </a:t>
            </a:r>
            <a:r>
              <a:rPr lang="ko-KR" altLang="en-US" sz="1800"/>
              <a:t>소유자 지배기업  </a:t>
            </a:r>
            <a:r>
              <a:rPr lang="en-US" altLang="ko-KR" sz="1400"/>
              <a:t>VS</a:t>
            </a:r>
            <a:r>
              <a:rPr lang="en-US" altLang="ko-KR" sz="1800"/>
              <a:t> </a:t>
            </a:r>
            <a:r>
              <a:rPr lang="ko-KR" altLang="en-US" sz="1800"/>
              <a:t>경영자 지배기업</a:t>
            </a:r>
            <a:endParaRPr lang="en-US" altLang="ko-KR" sz="1800"/>
          </a:p>
          <a:p>
            <a:r>
              <a:rPr lang="ko-KR" altLang="en-US" sz="1800"/>
              <a:t>  ○ 소유자지배기업 </a:t>
            </a:r>
            <a:r>
              <a:rPr lang="en-US" altLang="ko-KR" sz="1800"/>
              <a:t>: </a:t>
            </a:r>
            <a:r>
              <a:rPr lang="ko-KR" altLang="en-US" sz="1800"/>
              <a:t>대주주가 지배권과 경영권 행사 </a:t>
            </a:r>
            <a:r>
              <a:rPr lang="en-US" altLang="ko-KR" sz="1800"/>
              <a:t>(</a:t>
            </a:r>
            <a:r>
              <a:rPr lang="ko-KR" altLang="en-US" sz="1800"/>
              <a:t>삼성</a:t>
            </a:r>
            <a:r>
              <a:rPr lang="en-US" altLang="ko-KR" sz="1800"/>
              <a:t>, LG) </a:t>
            </a:r>
          </a:p>
          <a:p>
            <a:r>
              <a:rPr lang="ko-KR" altLang="en-US" sz="1800"/>
              <a:t>  ○ 경영자지배기업 </a:t>
            </a:r>
            <a:r>
              <a:rPr lang="en-US" altLang="ko-KR" sz="1800"/>
              <a:t>: </a:t>
            </a:r>
            <a:r>
              <a:rPr lang="ko-KR" altLang="en-US" sz="1800"/>
              <a:t>전문경영인</a:t>
            </a:r>
            <a:r>
              <a:rPr lang="en-US" altLang="ko-KR" sz="1800"/>
              <a:t>(</a:t>
            </a:r>
            <a:r>
              <a:rPr lang="ko-KR" altLang="en-US" sz="1800"/>
              <a:t>주식무소유</a:t>
            </a:r>
            <a:r>
              <a:rPr lang="en-US" altLang="ko-KR" sz="1800"/>
              <a:t>)</a:t>
            </a:r>
            <a:r>
              <a:rPr lang="ko-KR" altLang="en-US" sz="1800"/>
              <a:t>이 지배권과 경영권행사</a:t>
            </a:r>
            <a:endParaRPr lang="en-US" altLang="ko-KR" sz="1800"/>
          </a:p>
          <a:p>
            <a:r>
              <a:rPr lang="en-US" altLang="ko-KR" sz="1800"/>
              <a:t>                             (POSCO, KT)</a:t>
            </a:r>
            <a:endParaRPr lang="ko-KR" altLang="en-US" sz="1800"/>
          </a:p>
          <a:p>
            <a:r>
              <a:rPr lang="ko-KR" altLang="en-US" sz="1800"/>
              <a:t> </a:t>
            </a:r>
            <a:r>
              <a:rPr lang="en-US" altLang="ko-KR" sz="1800"/>
              <a:t>3. </a:t>
            </a:r>
            <a:r>
              <a:rPr lang="ko-KR" altLang="en-US" sz="1800"/>
              <a:t>대리인 문제</a:t>
            </a:r>
            <a:r>
              <a:rPr lang="en-US" altLang="ko-KR" sz="1800"/>
              <a:t>: </a:t>
            </a:r>
            <a:r>
              <a:rPr lang="ko-KR" altLang="en-US" sz="1800"/>
              <a:t>전문경영인이 주주의 이익을  충실히 반영하지 못하는 문제</a:t>
            </a:r>
            <a:endParaRPr lang="ko-KR" altLang="en-US" sz="180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800"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800"/>
              <a:t>4. </a:t>
            </a:r>
            <a:r>
              <a:rPr lang="ko-KR" altLang="en-US" sz="1800"/>
              <a:t>매출극대화</a:t>
            </a:r>
            <a:r>
              <a:rPr lang="en-US" altLang="ko-KR" sz="1800"/>
              <a:t>, </a:t>
            </a:r>
            <a:r>
              <a:rPr lang="ko-KR" altLang="en-US" sz="1800"/>
              <a:t>시장점유율 극대화 성장극대화</a:t>
            </a:r>
            <a:endParaRPr lang="en-US" altLang="ko-KR" sz="1800"/>
          </a:p>
          <a:p>
            <a:endParaRPr lang="ko-KR" altLang="en-US" sz="1800"/>
          </a:p>
          <a:p>
            <a:r>
              <a:rPr lang="ko-KR" altLang="en-US" sz="1800"/>
              <a:t> </a:t>
            </a:r>
            <a:r>
              <a:rPr lang="en-US" altLang="ko-KR" sz="1800"/>
              <a:t>5. </a:t>
            </a:r>
            <a:r>
              <a:rPr lang="ko-KR" altLang="en-US" sz="1800"/>
              <a:t>경영자의 위험부담에 따라 기업 성향 차이</a:t>
            </a:r>
            <a:endParaRPr lang="en-US" altLang="ko-KR" sz="1800"/>
          </a:p>
          <a:p>
            <a:r>
              <a:rPr lang="en-US" altLang="ko-KR" sz="1800"/>
              <a:t>              ○ </a:t>
            </a:r>
            <a:r>
              <a:rPr lang="ko-KR" altLang="en-US" sz="1800"/>
              <a:t>위험기피자        </a:t>
            </a:r>
            <a:r>
              <a:rPr lang="en-US" altLang="ko-KR" sz="1800"/>
              <a:t>○ </a:t>
            </a:r>
            <a:r>
              <a:rPr lang="ko-KR" altLang="en-US" sz="1800"/>
              <a:t>위험애호자          </a:t>
            </a:r>
            <a:r>
              <a:rPr lang="en-US" altLang="ko-KR" sz="1800"/>
              <a:t>○ </a:t>
            </a:r>
            <a:r>
              <a:rPr lang="ko-KR" altLang="en-US" sz="1800"/>
              <a:t>위험중립자</a:t>
            </a:r>
            <a:endParaRPr lang="en-US" altLang="ko-KR" sz="1800"/>
          </a:p>
          <a:p>
            <a:r>
              <a:rPr lang="en-US" altLang="ko-KR" sz="1800"/>
              <a:t> 6. </a:t>
            </a:r>
            <a:r>
              <a:rPr lang="ko-KR" altLang="en-US" sz="1800"/>
              <a:t>기업의 사회적 공헌</a:t>
            </a:r>
            <a:r>
              <a:rPr lang="en-US" altLang="ko-KR" sz="1800"/>
              <a:t>: </a:t>
            </a:r>
            <a:r>
              <a:rPr lang="ko-KR" altLang="en-US" sz="1800"/>
              <a:t>이윤추구와 마찰 </a:t>
            </a:r>
            <a:r>
              <a:rPr lang="en-US" altLang="ko-KR" sz="1800"/>
              <a:t>?</a:t>
            </a:r>
            <a:br>
              <a:rPr lang="en-US" altLang="ko-KR" sz="1800"/>
            </a:br>
            <a:endParaRPr lang="en-US" altLang="ko-KR" sz="1800"/>
          </a:p>
        </p:txBody>
      </p:sp>
      <p:sp>
        <p:nvSpPr>
          <p:cNvPr id="10" name="직사각형 9">
            <a:hlinkClick r:id="rId2" action="ppaction://hlinksldjump"/>
          </p:cNvPr>
          <p:cNvSpPr/>
          <p:nvPr/>
        </p:nvSpPr>
        <p:spPr>
          <a:xfrm>
            <a:off x="3571875" y="4714875"/>
            <a:ext cx="2155825" cy="357188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6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6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2-1 &gt;</a:t>
            </a:r>
            <a:endParaRPr lang="ko-KR" altLang="en-US" sz="16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27988" y="6165850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5123" name="Text Box 11"/>
          <p:cNvSpPr txBox="1">
            <a:spLocks noChangeArrowheads="1"/>
          </p:cNvSpPr>
          <p:nvPr/>
        </p:nvSpPr>
        <p:spPr bwMode="auto">
          <a:xfrm>
            <a:off x="4857750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857250" y="1000125"/>
            <a:ext cx="714375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200"/>
              <a:t>⁝. </a:t>
            </a:r>
            <a:r>
              <a:rPr lang="ko-KR" altLang="en-US" sz="2200"/>
              <a:t>기업의 형태</a:t>
            </a:r>
          </a:p>
          <a:p>
            <a:r>
              <a:rPr lang="ko-KR" altLang="en-US" sz="2000"/>
              <a:t>     ○</a:t>
            </a:r>
            <a:r>
              <a:rPr lang="en-US" altLang="ko-KR" sz="2000"/>
              <a:t> </a:t>
            </a:r>
            <a:r>
              <a:rPr lang="ko-KR" altLang="en-US" sz="2000"/>
              <a:t>사익 기업 </a:t>
            </a:r>
            <a:r>
              <a:rPr lang="en-US" altLang="ko-KR" sz="2000"/>
              <a:t>vs </a:t>
            </a:r>
            <a:r>
              <a:rPr lang="ko-KR" altLang="en-US" sz="2000"/>
              <a:t>공익 기업</a:t>
            </a:r>
          </a:p>
          <a:p>
            <a:r>
              <a:rPr lang="ko-KR" altLang="en-US" sz="2000"/>
              <a:t>     ○</a:t>
            </a:r>
            <a:r>
              <a:rPr lang="en-US" altLang="ko-KR" sz="2000"/>
              <a:t> </a:t>
            </a:r>
            <a:r>
              <a:rPr lang="ko-KR" altLang="en-US" sz="2000"/>
              <a:t>개인 기업</a:t>
            </a:r>
            <a:r>
              <a:rPr lang="en-US" altLang="ko-KR" sz="2000"/>
              <a:t>, </a:t>
            </a:r>
            <a:r>
              <a:rPr lang="ko-KR" altLang="en-US" sz="2000"/>
              <a:t>동업 기업</a:t>
            </a:r>
            <a:r>
              <a:rPr lang="en-US" altLang="ko-KR" sz="2000"/>
              <a:t>, </a:t>
            </a:r>
            <a:r>
              <a:rPr lang="ko-KR" altLang="en-US" sz="2000"/>
              <a:t>회사 기업</a:t>
            </a:r>
          </a:p>
          <a:p>
            <a:endParaRPr lang="en-US" altLang="ko-KR" sz="2000"/>
          </a:p>
          <a:p>
            <a:endParaRPr lang="en-US" altLang="ko-KR" sz="2000"/>
          </a:p>
          <a:p>
            <a:r>
              <a:rPr lang="en-US" altLang="ko-KR" sz="2000"/>
              <a:t>     ○ </a:t>
            </a:r>
            <a:r>
              <a:rPr lang="ko-KR" altLang="en-US" sz="2000"/>
              <a:t>산업조직론의 주 대상 </a:t>
            </a:r>
            <a:r>
              <a:rPr lang="en-US" altLang="ko-KR" sz="2000"/>
              <a:t>: </a:t>
            </a:r>
            <a:r>
              <a:rPr lang="ko-KR" altLang="en-US" sz="2000"/>
              <a:t>회사 기업</a:t>
            </a:r>
            <a:r>
              <a:rPr lang="en-US" altLang="ko-KR" sz="2000"/>
              <a:t>, </a:t>
            </a:r>
            <a:r>
              <a:rPr lang="ko-KR" altLang="en-US" sz="2000"/>
              <a:t>공기업</a:t>
            </a:r>
          </a:p>
          <a:p>
            <a:r>
              <a:rPr lang="ko-KR" altLang="en-US" sz="2200"/>
              <a:t>⁝</a:t>
            </a:r>
            <a:r>
              <a:rPr lang="en-US" altLang="ko-KR" sz="2200"/>
              <a:t>. </a:t>
            </a:r>
            <a:r>
              <a:rPr lang="ko-KR" altLang="en-US" sz="2200"/>
              <a:t>기업의 크기</a:t>
            </a:r>
          </a:p>
          <a:p>
            <a:r>
              <a:rPr lang="ko-KR" altLang="en-US" sz="2000"/>
              <a:t>    </a:t>
            </a:r>
            <a:r>
              <a:rPr lang="en-US" altLang="ko-KR" sz="2000"/>
              <a:t>1. </a:t>
            </a:r>
            <a:r>
              <a:rPr lang="ko-KR" altLang="en-US" sz="2000"/>
              <a:t>대기업 </a:t>
            </a:r>
          </a:p>
          <a:p>
            <a:r>
              <a:rPr lang="ko-KR" altLang="en-US" sz="2000"/>
              <a:t>        ○</a:t>
            </a:r>
            <a:r>
              <a:rPr lang="en-US" altLang="ko-KR" sz="2000"/>
              <a:t> GM              ○ POSCO            ○</a:t>
            </a:r>
            <a:r>
              <a:rPr lang="ko-KR" altLang="en-US" sz="2000"/>
              <a:t>삼성전자</a:t>
            </a:r>
            <a:endParaRPr lang="en-US" altLang="ko-KR" sz="2000"/>
          </a:p>
          <a:p>
            <a:r>
              <a:rPr lang="en-US" altLang="ko-KR" sz="2000"/>
              <a:t>    2. </a:t>
            </a:r>
            <a:r>
              <a:rPr lang="ko-KR" altLang="en-US" sz="2000"/>
              <a:t>중소기업</a:t>
            </a:r>
          </a:p>
          <a:p>
            <a:r>
              <a:rPr lang="ko-KR" altLang="en-US" sz="2000"/>
              <a:t>        ○ 문방구          ○ 라면집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2928938" y="264318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2-1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143000"/>
            <a:ext cx="8229600" cy="4525963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기업의 확장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ko-KR" altLang="en-US" sz="1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수평적 영역의 확장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몇 가지 상품까지 확장하느냐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ko-KR" altLang="en-US" sz="1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  ○ 가전회사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: TV →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냉장고 → 세탁기 → </a:t>
            </a:r>
            <a:r>
              <a:rPr lang="en-US" altLang="ko-KR" sz="2400" smtClean="0">
                <a:effectLst/>
                <a:ea typeface="HY견고딕" pitchFamily="18" charset="-127"/>
              </a:rPr>
              <a:t>…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en-US" altLang="ko-KR" sz="1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2.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수직적 영역의 확장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몇 가지 공정까지 확장하느냐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ko-KR" altLang="en-US" sz="1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  ○ 자동차회사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엔진 → 철판 → 타이어 → 유리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→  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                       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시트 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→</a:t>
            </a:r>
            <a:r>
              <a:rPr lang="en-US" altLang="ko-KR" sz="2400" smtClean="0">
                <a:effectLst/>
                <a:ea typeface="HY견고딕" pitchFamily="18" charset="-127"/>
              </a:rPr>
              <a:t> …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4857750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ko-KR" altLang="ko-KR"/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381000" y="914400"/>
            <a:ext cx="84772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200"/>
              <a:t>⁝ . </a:t>
            </a:r>
            <a:r>
              <a:rPr lang="ko-KR" altLang="en-US" sz="2200"/>
              <a:t>산업의 개념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○</a:t>
            </a:r>
            <a:r>
              <a:rPr lang="en-US" altLang="ko-KR" sz="2000"/>
              <a:t> </a:t>
            </a:r>
            <a:r>
              <a:rPr lang="ko-KR" altLang="en-US" sz="2000"/>
              <a:t>동일 상품을 생산하는 기업들만으로 구성된 생산부문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○</a:t>
            </a:r>
            <a:r>
              <a:rPr lang="en-US" altLang="ko-KR" sz="2000"/>
              <a:t> </a:t>
            </a:r>
            <a:r>
              <a:rPr lang="ko-KR" altLang="en-US" sz="2000"/>
              <a:t>대체성</a:t>
            </a:r>
            <a:r>
              <a:rPr lang="en-US" altLang="ko-KR" sz="2000"/>
              <a:t>: </a:t>
            </a:r>
            <a:r>
              <a:rPr lang="ko-KR" altLang="en-US" sz="2000"/>
              <a:t>동일상품의 범위를 정하는 이론적 기준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                                                 </a:t>
            </a:r>
            <a:r>
              <a:rPr lang="en-US" altLang="ko-KR" sz="2000"/>
              <a:t>A</a:t>
            </a:r>
            <a:r>
              <a:rPr lang="ko-KR" altLang="en-US" sz="2000"/>
              <a:t>상품의 수요량 변화율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                                                   </a:t>
            </a:r>
            <a:r>
              <a:rPr lang="en-US" altLang="ko-KR" sz="2000"/>
              <a:t>B</a:t>
            </a:r>
            <a:r>
              <a:rPr lang="ko-KR" altLang="en-US" sz="2000"/>
              <a:t>상품의 가격 변화율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                                                 </a:t>
            </a:r>
            <a:r>
              <a:rPr lang="en-US" altLang="ko-KR" sz="2000"/>
              <a:t>A</a:t>
            </a:r>
            <a:r>
              <a:rPr lang="ko-KR" altLang="en-US" sz="2000"/>
              <a:t>상품의 공급량 변화율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                                                   </a:t>
            </a:r>
            <a:r>
              <a:rPr lang="en-US" altLang="ko-KR" sz="2000"/>
              <a:t>B</a:t>
            </a:r>
            <a:r>
              <a:rPr lang="ko-KR" altLang="en-US" sz="2000"/>
              <a:t>상품의 가격 변화율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○ </a:t>
            </a:r>
            <a:r>
              <a:rPr lang="ko-KR" altLang="en-US" sz="2000"/>
              <a:t>주로 수요교차탄력성이 큰 상품들을 동일시장으로 분류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200"/>
              <a:t> ⁝ </a:t>
            </a:r>
            <a:r>
              <a:rPr lang="en-US" altLang="ko-KR" sz="2200"/>
              <a:t>. </a:t>
            </a:r>
            <a:r>
              <a:rPr lang="ko-KR" altLang="en-US" sz="2200"/>
              <a:t>표준 산업 분류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○</a:t>
            </a:r>
            <a:r>
              <a:rPr lang="en-US" altLang="ko-KR" sz="2000"/>
              <a:t> </a:t>
            </a:r>
            <a:r>
              <a:rPr lang="ko-KR" altLang="en-US" sz="2000"/>
              <a:t>한국표준산업분류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ko-KR" altLang="en-US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</a:t>
            </a:r>
            <a:endParaRPr lang="en-US" altLang="ko-KR" sz="2000"/>
          </a:p>
        </p:txBody>
      </p:sp>
      <p:sp>
        <p:nvSpPr>
          <p:cNvPr id="7172" name="Text Box 14"/>
          <p:cNvSpPr txBox="1">
            <a:spLocks noChangeArrowheads="1"/>
          </p:cNvSpPr>
          <p:nvPr/>
        </p:nvSpPr>
        <p:spPr bwMode="auto">
          <a:xfrm>
            <a:off x="1000125" y="2643188"/>
            <a:ext cx="44291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200"/>
              <a:t> </a:t>
            </a:r>
            <a:r>
              <a:rPr lang="en-US" altLang="ko-KR" sz="2000"/>
              <a:t>1. </a:t>
            </a:r>
            <a:r>
              <a:rPr lang="ko-KR" altLang="en-US" sz="2000"/>
              <a:t>상품 </a:t>
            </a:r>
            <a:r>
              <a:rPr lang="en-US" altLang="ko-KR" sz="2000"/>
              <a:t>A</a:t>
            </a:r>
            <a:r>
              <a:rPr lang="ko-KR" altLang="en-US" sz="2000"/>
              <a:t>와 </a:t>
            </a:r>
            <a:r>
              <a:rPr lang="en-US" altLang="ko-KR" sz="2000"/>
              <a:t>B</a:t>
            </a:r>
            <a:r>
              <a:rPr lang="ko-KR" altLang="en-US" sz="2000"/>
              <a:t>의 수요교차탄력성 </a:t>
            </a:r>
            <a:r>
              <a:rPr lang="en-US" altLang="ko-KR" sz="2000"/>
              <a:t>=</a:t>
            </a:r>
          </a:p>
        </p:txBody>
      </p:sp>
      <p:sp>
        <p:nvSpPr>
          <p:cNvPr id="7173" name="Line 15"/>
          <p:cNvSpPr>
            <a:spLocks noChangeShapeType="1"/>
          </p:cNvSpPr>
          <p:nvPr/>
        </p:nvSpPr>
        <p:spPr bwMode="auto">
          <a:xfrm>
            <a:off x="5429250" y="2857500"/>
            <a:ext cx="2928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4" name="Text Box 16"/>
          <p:cNvSpPr txBox="1">
            <a:spLocks noChangeArrowheads="1"/>
          </p:cNvSpPr>
          <p:nvPr/>
        </p:nvSpPr>
        <p:spPr bwMode="auto">
          <a:xfrm>
            <a:off x="1000125" y="3500438"/>
            <a:ext cx="44291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ko-KR" altLang="en-US" sz="2200"/>
              <a:t> </a:t>
            </a:r>
            <a:r>
              <a:rPr lang="en-US" altLang="ko-KR" sz="2000"/>
              <a:t>2. </a:t>
            </a:r>
            <a:r>
              <a:rPr lang="ko-KR" altLang="en-US" sz="2000"/>
              <a:t>상품 </a:t>
            </a:r>
            <a:r>
              <a:rPr lang="en-US" altLang="ko-KR" sz="2000"/>
              <a:t>A</a:t>
            </a:r>
            <a:r>
              <a:rPr lang="ko-KR" altLang="en-US" sz="2000"/>
              <a:t>와 </a:t>
            </a:r>
            <a:r>
              <a:rPr lang="en-US" altLang="ko-KR" sz="2000"/>
              <a:t>B</a:t>
            </a:r>
            <a:r>
              <a:rPr lang="ko-KR" altLang="en-US" sz="2000"/>
              <a:t>의 공급교차탄력성 </a:t>
            </a:r>
            <a:r>
              <a:rPr lang="en-US" altLang="ko-KR" sz="2200"/>
              <a:t>=</a:t>
            </a:r>
          </a:p>
        </p:txBody>
      </p:sp>
      <p:sp>
        <p:nvSpPr>
          <p:cNvPr id="7175" name="Line 17"/>
          <p:cNvSpPr>
            <a:spLocks noChangeShapeType="1"/>
          </p:cNvSpPr>
          <p:nvPr/>
        </p:nvSpPr>
        <p:spPr bwMode="auto">
          <a:xfrm>
            <a:off x="5429250" y="3786188"/>
            <a:ext cx="292893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7176" name="Rectangle 1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2" name="직사각형 11">
            <a:hlinkClick r:id="rId2" action="ppaction://hlinksldjump"/>
          </p:cNvPr>
          <p:cNvSpPr/>
          <p:nvPr/>
        </p:nvSpPr>
        <p:spPr>
          <a:xfrm>
            <a:off x="5357813" y="5786438"/>
            <a:ext cx="1798637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2-3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3" name="직사각형 12">
            <a:hlinkClick r:id="rId3" action="ppaction://hlinksldjump"/>
          </p:cNvPr>
          <p:cNvSpPr/>
          <p:nvPr/>
        </p:nvSpPr>
        <p:spPr>
          <a:xfrm>
            <a:off x="2071688" y="5786438"/>
            <a:ext cx="185737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2-2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857750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8101013" y="60928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593725" y="1089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ko-KR" altLang="ko-KR" sz="180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195" name="Text Box 9"/>
          <p:cNvSpPr txBox="1">
            <a:spLocks noChangeArrowheads="1"/>
          </p:cNvSpPr>
          <p:nvPr/>
        </p:nvSpPr>
        <p:spPr bwMode="auto">
          <a:xfrm>
            <a:off x="428625" y="1000125"/>
            <a:ext cx="828675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200"/>
              <a:t>⁝. </a:t>
            </a:r>
            <a:r>
              <a:rPr lang="ko-KR" altLang="en-US" sz="2200"/>
              <a:t>시장의 범위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○</a:t>
            </a:r>
            <a:r>
              <a:rPr lang="en-US" altLang="ko-KR" sz="2000"/>
              <a:t> </a:t>
            </a:r>
            <a:r>
              <a:rPr lang="ko-KR" altLang="en-US" sz="2000"/>
              <a:t>동종 상품을 거래하는 판매자와 구매자의 집단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○</a:t>
            </a:r>
            <a:r>
              <a:rPr lang="en-US" altLang="ko-KR" sz="2000"/>
              <a:t> </a:t>
            </a:r>
            <a:r>
              <a:rPr lang="ko-KR" altLang="en-US" sz="2000"/>
              <a:t>주류시장 → 맥주시장과</a:t>
            </a:r>
            <a:r>
              <a:rPr lang="en-US" altLang="ko-KR" sz="2000"/>
              <a:t> </a:t>
            </a:r>
            <a:r>
              <a:rPr lang="ko-KR" altLang="en-US" sz="2000"/>
              <a:t>소주시장을 분리된 시장으로 보아야 할까</a:t>
            </a:r>
            <a:r>
              <a:rPr lang="en-US" altLang="ko-KR" sz="2000"/>
              <a:t>?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○ </a:t>
            </a:r>
            <a:r>
              <a:rPr lang="ko-KR" altLang="en-US" sz="2000"/>
              <a:t>대체 탄력성에 의한 구분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 : </a:t>
            </a:r>
            <a:r>
              <a:rPr lang="ko-KR" altLang="en-US" sz="2000"/>
              <a:t>대체탄력성이 클수록 동일시장으로 획정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200"/>
              <a:t>⁝</a:t>
            </a:r>
            <a:r>
              <a:rPr lang="en-US" altLang="ko-KR" sz="2200"/>
              <a:t>. </a:t>
            </a:r>
            <a:r>
              <a:rPr lang="ko-KR" altLang="en-US" sz="2200"/>
              <a:t>시장 구조의 구분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○ </a:t>
            </a:r>
            <a:r>
              <a:rPr lang="ko-KR" altLang="en-US" sz="2000"/>
              <a:t>과점의 특성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1. </a:t>
            </a:r>
            <a:r>
              <a:rPr lang="ko-KR" altLang="en-US" sz="2000"/>
              <a:t>독점적 과점 </a:t>
            </a:r>
            <a:r>
              <a:rPr lang="en-US" altLang="ko-KR" sz="2000"/>
              <a:t>(dominant firm oligopoly): </a:t>
            </a:r>
            <a:r>
              <a:rPr lang="ko-KR" altLang="en-US" sz="2000"/>
              <a:t>독점화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2. </a:t>
            </a:r>
            <a:r>
              <a:rPr lang="ko-KR" altLang="en-US" sz="2000"/>
              <a:t>강과점 </a:t>
            </a:r>
            <a:r>
              <a:rPr lang="en-US" altLang="ko-KR" sz="2000"/>
              <a:t>(tight oiigopoly) : </a:t>
            </a:r>
            <a:r>
              <a:rPr lang="ko-KR" altLang="en-US" sz="2000"/>
              <a:t>비경쟁화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3. </a:t>
            </a:r>
            <a:r>
              <a:rPr lang="ko-KR" altLang="en-US" sz="2000"/>
              <a:t>약과점 </a:t>
            </a:r>
            <a:r>
              <a:rPr lang="en-US" altLang="ko-KR" sz="2000"/>
              <a:t>(loose oilgopoly) : </a:t>
            </a:r>
            <a:r>
              <a:rPr lang="ko-KR" altLang="en-US" sz="2000"/>
              <a:t>경쟁화</a:t>
            </a:r>
            <a:endParaRPr lang="en-US" altLang="ko-KR" sz="2000"/>
          </a:p>
        </p:txBody>
      </p:sp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10" name="직사각형 9">
            <a:hlinkClick r:id="rId2" action="ppaction://hlinksldjump"/>
          </p:cNvPr>
          <p:cNvSpPr/>
          <p:nvPr/>
        </p:nvSpPr>
        <p:spPr>
          <a:xfrm>
            <a:off x="3357563" y="3786188"/>
            <a:ext cx="185737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2-4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468313" y="1203325"/>
            <a:ext cx="8423275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/>
              <a:t>⁝ . </a:t>
            </a:r>
            <a:r>
              <a:rPr lang="ko-KR" altLang="en-US"/>
              <a:t>경쟁시장과 독점시장의 비교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ko-KR" altLang="en-US"/>
              <a:t>    ○</a:t>
            </a:r>
            <a:r>
              <a:rPr lang="en-US" altLang="ko-KR"/>
              <a:t> </a:t>
            </a:r>
            <a:r>
              <a:rPr lang="ko-KR" altLang="en-US"/>
              <a:t>독점화가 될수록 </a:t>
            </a:r>
            <a:r>
              <a:rPr lang="en-US" altLang="ko-KR"/>
              <a:t>: </a:t>
            </a:r>
            <a:r>
              <a:rPr lang="ko-KR" altLang="en-US"/>
              <a:t>생산량 감소 </a:t>
            </a:r>
            <a:r>
              <a:rPr lang="en-US" altLang="ko-KR"/>
              <a:t>, </a:t>
            </a:r>
            <a:r>
              <a:rPr lang="ko-KR" altLang="en-US"/>
              <a:t>가격 증가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ko-KR" altLang="en-US"/>
              <a:t>    ○</a:t>
            </a:r>
            <a:r>
              <a:rPr lang="en-US" altLang="ko-KR"/>
              <a:t> </a:t>
            </a:r>
            <a:r>
              <a:rPr lang="ko-KR" altLang="en-US"/>
              <a:t>독점 하에서는 </a:t>
            </a:r>
            <a:r>
              <a:rPr lang="en-US" altLang="ko-KR"/>
              <a:t>: </a:t>
            </a:r>
            <a:r>
              <a:rPr lang="ko-KR" altLang="en-US"/>
              <a:t>가격 </a:t>
            </a:r>
            <a:r>
              <a:rPr lang="en-US" altLang="ko-KR"/>
              <a:t>&gt; </a:t>
            </a:r>
            <a:r>
              <a:rPr lang="ko-KR" altLang="en-US"/>
              <a:t>한계비용 </a:t>
            </a:r>
            <a:r>
              <a:rPr lang="en-US" altLang="ko-KR"/>
              <a:t>( P &gt; MC 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/>
              <a:t>    ○ </a:t>
            </a:r>
            <a:r>
              <a:rPr lang="ko-KR" altLang="en-US"/>
              <a:t>경쟁 하에서는</a:t>
            </a:r>
            <a:r>
              <a:rPr lang="en-US" altLang="ko-KR"/>
              <a:t> : </a:t>
            </a:r>
            <a:r>
              <a:rPr lang="ko-KR" altLang="en-US"/>
              <a:t>가격 </a:t>
            </a:r>
            <a:r>
              <a:rPr lang="en-US" altLang="ko-KR"/>
              <a:t>= </a:t>
            </a:r>
            <a:r>
              <a:rPr lang="ko-KR" altLang="en-US"/>
              <a:t>한계비용 </a:t>
            </a:r>
            <a:r>
              <a:rPr lang="en-US" altLang="ko-KR"/>
              <a:t>( P = MC )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en-US" altLang="ko-KR"/>
              <a:t>    ○ </a:t>
            </a:r>
            <a:r>
              <a:rPr lang="ko-KR" altLang="en-US"/>
              <a:t>사중적 후생손실 </a:t>
            </a:r>
            <a:r>
              <a:rPr lang="en-US" altLang="ko-KR"/>
              <a:t>= </a:t>
            </a:r>
            <a:r>
              <a:rPr lang="ko-KR" altLang="en-US"/>
              <a:t>독점의 사회적 비용</a:t>
            </a:r>
          </a:p>
          <a:p>
            <a:pPr>
              <a:lnSpc>
                <a:spcPct val="170000"/>
              </a:lnSpc>
              <a:spcBef>
                <a:spcPct val="0"/>
              </a:spcBef>
            </a:pPr>
            <a:r>
              <a:rPr lang="ko-KR" altLang="en-US"/>
              <a:t>       </a:t>
            </a:r>
            <a:endParaRPr lang="en-US" altLang="ko-KR"/>
          </a:p>
          <a:p>
            <a:pPr>
              <a:lnSpc>
                <a:spcPct val="170000"/>
              </a:lnSpc>
              <a:spcBef>
                <a:spcPct val="0"/>
              </a:spcBef>
            </a:pPr>
            <a:endParaRPr lang="en-US" altLang="ko-KR"/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9220" name="Text Box 11"/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3500438" y="4714875"/>
            <a:ext cx="185737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2-2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68313" y="1916113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endParaRPr lang="ko-KR" altLang="ko-KR"/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57188" y="857250"/>
            <a:ext cx="8120062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200"/>
              <a:t>⁝ . </a:t>
            </a:r>
            <a:r>
              <a:rPr lang="ko-KR" altLang="en-US" sz="2200"/>
              <a:t>효율성과 공정성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200"/>
              <a:t>  </a:t>
            </a:r>
            <a:r>
              <a:rPr lang="en-US" altLang="ko-KR" sz="2000"/>
              <a:t>1. </a:t>
            </a:r>
            <a:r>
              <a:rPr lang="ko-KR" altLang="en-US" sz="2000"/>
              <a:t>효율성 </a:t>
            </a:r>
            <a:r>
              <a:rPr lang="en-US" altLang="ko-KR" sz="2000"/>
              <a:t>(efficiency)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 </a:t>
            </a:r>
            <a:r>
              <a:rPr lang="en-US" altLang="ko-KR" sz="2000">
                <a:latin typeface="굴림체" pitchFamily="49" charset="-127"/>
                <a:ea typeface="굴림체" pitchFamily="49" charset="-127"/>
              </a:rPr>
              <a:t>①</a:t>
            </a:r>
            <a:r>
              <a:rPr lang="en-US" altLang="ko-KR" sz="2000"/>
              <a:t> internal efficiency  (</a:t>
            </a:r>
            <a:r>
              <a:rPr lang="ko-KR" altLang="en-US" sz="2000"/>
              <a:t>내부적 효율성</a:t>
            </a:r>
            <a:r>
              <a:rPr lang="en-US" altLang="ko-KR" sz="2000"/>
              <a:t>) : </a:t>
            </a:r>
            <a:r>
              <a:rPr lang="ko-KR" altLang="en-US" sz="2000"/>
              <a:t>생산비 절감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 </a:t>
            </a:r>
            <a:r>
              <a:rPr lang="en-US" altLang="ko-KR" sz="2000">
                <a:latin typeface="굴림체" pitchFamily="49" charset="-127"/>
                <a:ea typeface="굴림체" pitchFamily="49" charset="-127"/>
              </a:rPr>
              <a:t>② </a:t>
            </a:r>
            <a:r>
              <a:rPr lang="en-US" altLang="ko-KR" sz="2000"/>
              <a:t>allocative efficiency (</a:t>
            </a:r>
            <a:r>
              <a:rPr lang="ko-KR" altLang="en-US" sz="2000"/>
              <a:t>배분적 효율성</a:t>
            </a:r>
            <a:r>
              <a:rPr lang="en-US" altLang="ko-KR" sz="2000"/>
              <a:t>) : </a:t>
            </a:r>
            <a:r>
              <a:rPr lang="ko-KR" altLang="en-US" sz="2000"/>
              <a:t>적정 생산량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 </a:t>
            </a:r>
            <a:r>
              <a:rPr lang="en-US" altLang="ko-KR" sz="2000">
                <a:latin typeface="굴림체" pitchFamily="49" charset="-127"/>
                <a:ea typeface="굴림체" pitchFamily="49" charset="-127"/>
              </a:rPr>
              <a:t>③ </a:t>
            </a:r>
            <a:r>
              <a:rPr lang="en-US" altLang="ko-KR" sz="2000"/>
              <a:t>dynamic efficiency   (</a:t>
            </a:r>
            <a:r>
              <a:rPr lang="ko-KR" altLang="en-US" sz="2000"/>
              <a:t>동태적 효율성</a:t>
            </a:r>
            <a:r>
              <a:rPr lang="en-US" altLang="ko-KR" sz="2000"/>
              <a:t>) : </a:t>
            </a:r>
            <a:r>
              <a:rPr lang="ko-KR" altLang="en-US" sz="2000"/>
              <a:t>기술진보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○. X- inefficiency : </a:t>
            </a:r>
            <a:r>
              <a:rPr lang="ko-KR" altLang="en-US" sz="2000"/>
              <a:t>독점 하에서 나타날 가능성 大</a:t>
            </a:r>
            <a:endParaRPr lang="en-US" altLang="ko-KR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                               </a:t>
            </a:r>
            <a:r>
              <a:rPr lang="ko-KR" altLang="en-US" sz="2000"/>
              <a:t>실제생산비 </a:t>
            </a:r>
            <a:r>
              <a:rPr lang="en-US" altLang="ko-KR" sz="2000">
                <a:latin typeface="Arial" charset="0"/>
              </a:rPr>
              <a:t>–</a:t>
            </a:r>
            <a:r>
              <a:rPr lang="en-US" altLang="ko-KR" sz="2000"/>
              <a:t> </a:t>
            </a:r>
            <a:r>
              <a:rPr lang="ko-KR" altLang="en-US" sz="2000"/>
              <a:t>적정생산비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                                         실제생산비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</a:t>
            </a:r>
            <a:r>
              <a:rPr lang="en-US" altLang="ko-KR" sz="2000"/>
              <a:t>2. </a:t>
            </a:r>
            <a:r>
              <a:rPr lang="ko-KR" altLang="en-US" sz="2000"/>
              <a:t>형평성 </a:t>
            </a:r>
            <a:r>
              <a:rPr lang="en-US" altLang="ko-KR" sz="2000"/>
              <a:t>(equity)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ko-KR" sz="2000"/>
              <a:t>      ○ </a:t>
            </a:r>
            <a:r>
              <a:rPr lang="ko-KR" altLang="en-US" sz="2000"/>
              <a:t>부의 분배 </a:t>
            </a:r>
            <a:r>
              <a:rPr lang="en-US" altLang="ko-KR" sz="2000"/>
              <a:t>(distribution of wealth)</a:t>
            </a:r>
            <a:endParaRPr lang="ko-KR" altLang="en-US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○ 소득의 분배 </a:t>
            </a:r>
            <a:r>
              <a:rPr lang="en-US" altLang="ko-KR" sz="2000"/>
              <a:t>(distribution of income)</a:t>
            </a:r>
            <a:endParaRPr lang="ko-KR" altLang="en-US" sz="2000"/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ko-KR" altLang="en-US" sz="2000"/>
              <a:t>      ○ 기회의 분배 </a:t>
            </a:r>
            <a:r>
              <a:rPr lang="en-US" altLang="ko-KR" sz="2000"/>
              <a:t>(distribution of opportunity)</a:t>
            </a:r>
            <a:endParaRPr lang="ko-KR" altLang="en-US" sz="2000"/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1428750" y="3929063"/>
            <a:ext cx="19685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ko-KR" sz="2200"/>
              <a:t>X-</a:t>
            </a:r>
            <a:r>
              <a:rPr lang="ko-KR" altLang="en-US" sz="2000"/>
              <a:t>비효율성</a:t>
            </a:r>
            <a:r>
              <a:rPr lang="ko-KR" altLang="en-US" sz="2200"/>
              <a:t> </a:t>
            </a:r>
            <a:r>
              <a:rPr lang="en-US" altLang="ko-KR" sz="2200"/>
              <a:t>=</a:t>
            </a:r>
            <a:r>
              <a:rPr lang="en-US" altLang="ko-KR" sz="1800">
                <a:latin typeface="굴림" pitchFamily="50" charset="-127"/>
                <a:ea typeface="굴림" pitchFamily="50" charset="-127"/>
              </a:rPr>
              <a:t> </a:t>
            </a:r>
          </a:p>
        </p:txBody>
      </p:sp>
      <p:sp>
        <p:nvSpPr>
          <p:cNvPr id="10245" name="Line 8"/>
          <p:cNvSpPr>
            <a:spLocks noChangeShapeType="1"/>
          </p:cNvSpPr>
          <p:nvPr/>
        </p:nvSpPr>
        <p:spPr bwMode="auto">
          <a:xfrm>
            <a:off x="3276600" y="43656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6" name="Line 9"/>
          <p:cNvSpPr>
            <a:spLocks noChangeShapeType="1"/>
          </p:cNvSpPr>
          <p:nvPr/>
        </p:nvSpPr>
        <p:spPr bwMode="auto">
          <a:xfrm>
            <a:off x="3429000" y="4214813"/>
            <a:ext cx="32400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7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027988" y="6165850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1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126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714875" y="214313"/>
            <a:ext cx="407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2</a:t>
            </a:r>
            <a:r>
              <a:rPr lang="ko-KR" altLang="en-US" sz="2800" b="1">
                <a:solidFill>
                  <a:srgbClr val="FFFF66"/>
                </a:solidFill>
              </a:rPr>
              <a:t>장 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산업</a:t>
            </a:r>
            <a:r>
              <a:rPr lang="en-US" altLang="ko-KR" sz="2800" b="1">
                <a:solidFill>
                  <a:srgbClr val="FFFF66"/>
                </a:solidFill>
              </a:rPr>
              <a:t>, </a:t>
            </a:r>
            <a:r>
              <a:rPr lang="ko-KR" altLang="en-US" sz="2800" b="1">
                <a:solidFill>
                  <a:srgbClr val="FFFF66"/>
                </a:solidFill>
              </a:rPr>
              <a:t>시장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5643563"/>
            <a:ext cx="8001000" cy="85725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sz="1400" b="1" dirty="0" smtClean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이윤극대화를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추구할 때의 생산량은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Q</a:t>
            </a:r>
            <a:r>
              <a:rPr lang="en-US" altLang="ko-KR" sz="1400" b="1" dirty="0">
                <a:solidFill>
                  <a:srgbClr val="00060C"/>
                </a:solidFill>
                <a:latin typeface="HY견고딕"/>
                <a:ea typeface="HY견고딕"/>
              </a:rPr>
              <a:t>*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이지만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적어도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R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만큼의 이윤이 확보되는 한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  </a:t>
            </a:r>
            <a:r>
              <a:rPr lang="ko-KR" altLang="en-US" sz="1400" b="1" dirty="0" smtClean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경영자가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이윤보다 매출극대화를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추구하면 생산량은 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Q** 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101013" y="62372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611560" y="980728"/>
            <a:ext cx="7858125" cy="4608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pic>
        <p:nvPicPr>
          <p:cNvPr id="11" name="그림 10" descr="2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124744"/>
            <a:ext cx="4968552" cy="4248472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모서리가 둥근 직사각형 11"/>
          <p:cNvSpPr/>
          <p:nvPr/>
        </p:nvSpPr>
        <p:spPr>
          <a:xfrm>
            <a:off x="1619672" y="908720"/>
            <a:ext cx="2520280" cy="360040"/>
          </a:xfrm>
          <a:prstGeom prst="round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2-1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기업의 매출극대화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문고리 장식</Template>
  <TotalTime>604</TotalTime>
  <Words>834</Words>
  <Application>Microsoft Office PowerPoint</Application>
  <PresentationFormat>화면 슬라이드 쇼(4:3)</PresentationFormat>
  <Paragraphs>130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60</cp:revision>
  <dcterms:created xsi:type="dcterms:W3CDTF">2006-08-31T06:53:22Z</dcterms:created>
  <dcterms:modified xsi:type="dcterms:W3CDTF">2011-02-23T08:06:05Z</dcterms:modified>
</cp:coreProperties>
</file>